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DE77C-DB5B-48CD-B983-DDF2517B9C49}"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2317503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E77C-DB5B-48CD-B983-DDF2517B9C49}"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312279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E77C-DB5B-48CD-B983-DDF2517B9C49}"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386171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E77C-DB5B-48CD-B983-DDF2517B9C49}"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13250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DE77C-DB5B-48CD-B983-DDF2517B9C49}"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101904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DE77C-DB5B-48CD-B983-DDF2517B9C49}"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309586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DE77C-DB5B-48CD-B983-DDF2517B9C49}"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273401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DE77C-DB5B-48CD-B983-DDF2517B9C49}"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3096279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DE77C-DB5B-48CD-B983-DDF2517B9C49}"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2807079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DE77C-DB5B-48CD-B983-DDF2517B9C49}"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158802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DE77C-DB5B-48CD-B983-DDF2517B9C49}"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53ED8-CC68-4077-8579-78EED6243003}" type="slidenum">
              <a:rPr lang="en-US" smtClean="0"/>
              <a:t>‹#›</a:t>
            </a:fld>
            <a:endParaRPr lang="en-US"/>
          </a:p>
        </p:txBody>
      </p:sp>
    </p:spTree>
    <p:extLst>
      <p:ext uri="{BB962C8B-B14F-4D97-AF65-F5344CB8AC3E}">
        <p14:creationId xmlns:p14="http://schemas.microsoft.com/office/powerpoint/2010/main" val="2204244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DE77C-DB5B-48CD-B983-DDF2517B9C49}" type="datetimeFigureOut">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53ED8-CC68-4077-8579-78EED6243003}" type="slidenum">
              <a:rPr lang="en-US" smtClean="0"/>
              <a:t>‹#›</a:t>
            </a:fld>
            <a:endParaRPr lang="en-US"/>
          </a:p>
        </p:txBody>
      </p:sp>
    </p:spTree>
    <p:extLst>
      <p:ext uri="{BB962C8B-B14F-4D97-AF65-F5344CB8AC3E}">
        <p14:creationId xmlns:p14="http://schemas.microsoft.com/office/powerpoint/2010/main" val="3094388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Quality Challenges in SOFTWARE QUALITY ASSURANCE</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58859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Factor Difference in QA</a:t>
            </a:r>
            <a:endParaRPr lang="en-US" dirty="0"/>
          </a:p>
        </p:txBody>
      </p:sp>
      <p:sp>
        <p:nvSpPr>
          <p:cNvPr id="3" name="Content Placeholder 2"/>
          <p:cNvSpPr>
            <a:spLocks noGrp="1"/>
          </p:cNvSpPr>
          <p:nvPr>
            <p:ph idx="1"/>
          </p:nvPr>
        </p:nvSpPr>
        <p:spPr/>
        <p:txBody>
          <a:bodyPr/>
          <a:lstStyle/>
          <a:p>
            <a:r>
              <a:rPr lang="en-US" dirty="0" smtClean="0"/>
              <a:t>Factors affecting defect detection in software products vs. other industrial product</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62978807"/>
              </p:ext>
            </p:extLst>
          </p:nvPr>
        </p:nvGraphicFramePr>
        <p:xfrm>
          <a:off x="1316383" y="2727371"/>
          <a:ext cx="9699486" cy="3355926"/>
        </p:xfrm>
        <a:graphic>
          <a:graphicData uri="http://schemas.openxmlformats.org/drawingml/2006/table">
            <a:tbl>
              <a:tblPr firstRow="1" bandRow="1">
                <a:tableStyleId>{5C22544A-7EE6-4342-B048-85BDC9FD1C3A}</a:tableStyleId>
              </a:tblPr>
              <a:tblGrid>
                <a:gridCol w="3233162"/>
                <a:gridCol w="3233162"/>
                <a:gridCol w="3233162"/>
              </a:tblGrid>
              <a:tr h="1083603">
                <a:tc>
                  <a:txBody>
                    <a:bodyPr/>
                    <a:lstStyle/>
                    <a:p>
                      <a:pPr algn="ctr"/>
                      <a:endParaRPr lang="en-US" dirty="0">
                        <a:solidFill>
                          <a:schemeClr val="tx1"/>
                        </a:solidFill>
                      </a:endParaRPr>
                    </a:p>
                  </a:txBody>
                  <a:tcPr/>
                </a:tc>
                <a:tc>
                  <a:txBody>
                    <a:bodyPr/>
                    <a:lstStyle/>
                    <a:p>
                      <a:pPr algn="ctr"/>
                      <a:r>
                        <a:rPr lang="en-US" dirty="0" smtClean="0">
                          <a:solidFill>
                            <a:schemeClr val="tx1"/>
                          </a:solidFill>
                        </a:rPr>
                        <a:t> </a:t>
                      </a:r>
                    </a:p>
                    <a:p>
                      <a:pPr algn="ctr"/>
                      <a:r>
                        <a:rPr lang="en-US" dirty="0" smtClean="0">
                          <a:solidFill>
                            <a:schemeClr val="tx1"/>
                          </a:solidFill>
                        </a:rPr>
                        <a:t>Software product </a:t>
                      </a:r>
                      <a:endParaRPr lang="en-US" dirty="0">
                        <a:solidFill>
                          <a:schemeClr val="tx1"/>
                        </a:solidFill>
                      </a:endParaRPr>
                    </a:p>
                  </a:txBody>
                  <a:tcPr/>
                </a:tc>
                <a:tc>
                  <a:txBody>
                    <a:bodyPr/>
                    <a:lstStyle/>
                    <a:p>
                      <a:pPr algn="ctr"/>
                      <a:endParaRPr lang="en-US" dirty="0" smtClean="0">
                        <a:solidFill>
                          <a:schemeClr val="tx1"/>
                        </a:solidFill>
                      </a:endParaRPr>
                    </a:p>
                    <a:p>
                      <a:pPr algn="ctr"/>
                      <a:r>
                        <a:rPr lang="en-US" dirty="0" smtClean="0">
                          <a:solidFill>
                            <a:schemeClr val="tx1"/>
                          </a:solidFill>
                        </a:rPr>
                        <a:t>Other industrial products</a:t>
                      </a:r>
                      <a:endParaRPr lang="en-US" dirty="0">
                        <a:solidFill>
                          <a:schemeClr val="tx1"/>
                        </a:solidFill>
                      </a:endParaRPr>
                    </a:p>
                  </a:txBody>
                  <a:tcPr/>
                </a:tc>
              </a:tr>
              <a:tr h="1083603">
                <a:tc>
                  <a:txBody>
                    <a:bodyPr/>
                    <a:lstStyle/>
                    <a:p>
                      <a:r>
                        <a:rPr lang="en-US" dirty="0" smtClean="0"/>
                        <a:t>Complexity</a:t>
                      </a:r>
                      <a:endParaRPr lang="en-US" dirty="0"/>
                    </a:p>
                  </a:txBody>
                  <a:tcPr/>
                </a:tc>
                <a:tc>
                  <a:txBody>
                    <a:bodyPr/>
                    <a:lstStyle/>
                    <a:p>
                      <a:r>
                        <a:rPr lang="en-US" dirty="0" smtClean="0"/>
                        <a:t>Usually, very complex product allowing for very large number Of operational options.</a:t>
                      </a:r>
                      <a:endParaRPr lang="en-US" dirty="0"/>
                    </a:p>
                  </a:txBody>
                  <a:tcPr/>
                </a:tc>
                <a:tc>
                  <a:txBody>
                    <a:bodyPr/>
                    <a:lstStyle/>
                    <a:p>
                      <a:r>
                        <a:rPr lang="en-US" dirty="0" smtClean="0"/>
                        <a:t>Degree of complexity much lower, allowing at most a few thousand operational options.</a:t>
                      </a:r>
                      <a:endParaRPr lang="en-US" dirty="0"/>
                    </a:p>
                  </a:txBody>
                  <a:tcPr/>
                </a:tc>
              </a:tr>
              <a:tr h="1083603">
                <a:tc>
                  <a:txBody>
                    <a:bodyPr/>
                    <a:lstStyle/>
                    <a:p>
                      <a:r>
                        <a:rPr lang="en-US" dirty="0" smtClean="0"/>
                        <a:t>Visibility of product</a:t>
                      </a:r>
                      <a:endParaRPr lang="en-US" dirty="0"/>
                    </a:p>
                  </a:txBody>
                  <a:tcPr/>
                </a:tc>
                <a:tc>
                  <a:txBody>
                    <a:bodyPr/>
                    <a:lstStyle/>
                    <a:p>
                      <a:r>
                        <a:rPr lang="en-US" dirty="0" smtClean="0"/>
                        <a:t>Invisible product, impossible to detect defects or omissions By sight(e.g. of a diskette or CD storing the software) </a:t>
                      </a:r>
                      <a:endParaRPr lang="en-US" dirty="0"/>
                    </a:p>
                  </a:txBody>
                  <a:tcPr/>
                </a:tc>
                <a:tc>
                  <a:txBody>
                    <a:bodyPr/>
                    <a:lstStyle/>
                    <a:p>
                      <a:r>
                        <a:rPr lang="en-US" dirty="0" smtClean="0"/>
                        <a:t>Visible product, allowing effective detection of defects By sight.</a:t>
                      </a:r>
                      <a:endParaRPr lang="en-US" dirty="0"/>
                    </a:p>
                  </a:txBody>
                  <a:tcPr/>
                </a:tc>
              </a:tr>
            </a:tbl>
          </a:graphicData>
        </a:graphic>
      </p:graphicFrame>
      <p:sp>
        <p:nvSpPr>
          <p:cNvPr id="6" name="Rectangle 5"/>
          <p:cNvSpPr/>
          <p:nvPr/>
        </p:nvSpPr>
        <p:spPr>
          <a:xfrm>
            <a:off x="2065175" y="3025673"/>
            <a:ext cx="1482265" cy="369332"/>
          </a:xfrm>
          <a:prstGeom prst="rect">
            <a:avLst/>
          </a:prstGeom>
        </p:spPr>
        <p:txBody>
          <a:bodyPr wrap="none">
            <a:spAutoFit/>
          </a:bodyPr>
          <a:lstStyle/>
          <a:p>
            <a:r>
              <a:rPr lang="en-US" b="1" dirty="0" smtClean="0"/>
              <a:t>Characteristic</a:t>
            </a:r>
            <a:endParaRPr lang="en-US" b="1" dirty="0"/>
          </a:p>
        </p:txBody>
      </p:sp>
    </p:spTree>
    <p:extLst>
      <p:ext uri="{BB962C8B-B14F-4D97-AF65-F5344CB8AC3E}">
        <p14:creationId xmlns:p14="http://schemas.microsoft.com/office/powerpoint/2010/main" val="1663372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Factor Difference in QA</a:t>
            </a:r>
            <a:endParaRPr lang="en-US" dirty="0"/>
          </a:p>
        </p:txBody>
      </p:sp>
      <p:sp>
        <p:nvSpPr>
          <p:cNvPr id="3" name="Content Placeholder 2"/>
          <p:cNvSpPr>
            <a:spLocks noGrp="1"/>
          </p:cNvSpPr>
          <p:nvPr>
            <p:ph idx="1"/>
          </p:nvPr>
        </p:nvSpPr>
        <p:spPr/>
        <p:txBody>
          <a:bodyPr/>
          <a:lstStyle/>
          <a:p>
            <a:r>
              <a:rPr lang="en-US" dirty="0" smtClean="0"/>
              <a:t>Factors affecting defect detection in software products vs. other industrial product</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02967759"/>
              </p:ext>
            </p:extLst>
          </p:nvPr>
        </p:nvGraphicFramePr>
        <p:xfrm>
          <a:off x="1316383" y="2727371"/>
          <a:ext cx="9699486" cy="3095283"/>
        </p:xfrm>
        <a:graphic>
          <a:graphicData uri="http://schemas.openxmlformats.org/drawingml/2006/table">
            <a:tbl>
              <a:tblPr firstRow="1" bandRow="1">
                <a:tableStyleId>{5C22544A-7EE6-4342-B048-85BDC9FD1C3A}</a:tableStyleId>
              </a:tblPr>
              <a:tblGrid>
                <a:gridCol w="3233162"/>
                <a:gridCol w="3233162"/>
                <a:gridCol w="3233162"/>
              </a:tblGrid>
              <a:tr h="1083603">
                <a:tc>
                  <a:txBody>
                    <a:bodyPr/>
                    <a:lstStyle/>
                    <a:p>
                      <a:pPr algn="ctr"/>
                      <a:endParaRPr lang="en-US" dirty="0">
                        <a:solidFill>
                          <a:schemeClr val="tx1"/>
                        </a:solidFill>
                      </a:endParaRPr>
                    </a:p>
                  </a:txBody>
                  <a:tcPr/>
                </a:tc>
                <a:tc>
                  <a:txBody>
                    <a:bodyPr/>
                    <a:lstStyle/>
                    <a:p>
                      <a:pPr algn="ctr"/>
                      <a:r>
                        <a:rPr lang="en-US" dirty="0" smtClean="0">
                          <a:solidFill>
                            <a:schemeClr val="tx1"/>
                          </a:solidFill>
                        </a:rPr>
                        <a:t> </a:t>
                      </a:r>
                    </a:p>
                    <a:p>
                      <a:pPr algn="ctr"/>
                      <a:r>
                        <a:rPr lang="en-US" dirty="0" smtClean="0">
                          <a:solidFill>
                            <a:schemeClr val="tx1"/>
                          </a:solidFill>
                        </a:rPr>
                        <a:t>Software product </a:t>
                      </a:r>
                      <a:endParaRPr lang="en-US" dirty="0">
                        <a:solidFill>
                          <a:schemeClr val="tx1"/>
                        </a:solidFill>
                      </a:endParaRPr>
                    </a:p>
                  </a:txBody>
                  <a:tcPr/>
                </a:tc>
                <a:tc>
                  <a:txBody>
                    <a:bodyPr/>
                    <a:lstStyle/>
                    <a:p>
                      <a:pPr algn="ctr"/>
                      <a:endParaRPr lang="en-US" dirty="0" smtClean="0">
                        <a:solidFill>
                          <a:schemeClr val="tx1"/>
                        </a:solidFill>
                      </a:endParaRPr>
                    </a:p>
                    <a:p>
                      <a:pPr algn="ctr"/>
                      <a:r>
                        <a:rPr lang="en-US" dirty="0" smtClean="0">
                          <a:solidFill>
                            <a:schemeClr val="tx1"/>
                          </a:solidFill>
                        </a:rPr>
                        <a:t>Other industrial products</a:t>
                      </a:r>
                      <a:endParaRPr lang="en-US" dirty="0">
                        <a:solidFill>
                          <a:schemeClr val="tx1"/>
                        </a:solidFill>
                      </a:endParaRPr>
                    </a:p>
                  </a:txBody>
                  <a:tcPr/>
                </a:tc>
              </a:tr>
              <a:tr h="1083603">
                <a:tc>
                  <a:txBody>
                    <a:bodyPr/>
                    <a:lstStyle/>
                    <a:p>
                      <a:r>
                        <a:rPr lang="en-US" dirty="0" smtClean="0"/>
                        <a:t>Nature of development and production process</a:t>
                      </a:r>
                    </a:p>
                    <a:p>
                      <a:endParaRPr lang="en-US" dirty="0"/>
                    </a:p>
                  </a:txBody>
                  <a:tcPr/>
                </a:tc>
                <a:tc>
                  <a:txBody>
                    <a:bodyPr/>
                    <a:lstStyle/>
                    <a:p>
                      <a:r>
                        <a:rPr lang="en-US" dirty="0" smtClean="0"/>
                        <a:t>Opportunities to detect defects arise in only one phase, Namely product development.</a:t>
                      </a:r>
                      <a:endParaRPr lang="en-US" dirty="0"/>
                    </a:p>
                  </a:txBody>
                  <a:tcPr/>
                </a:tc>
                <a:tc>
                  <a:txBody>
                    <a:bodyPr/>
                    <a:lstStyle/>
                    <a:p>
                      <a:r>
                        <a:rPr lang="en-US" dirty="0" smtClean="0"/>
                        <a:t>Opportunities</a:t>
                      </a:r>
                      <a:r>
                        <a:rPr lang="en-US" baseline="0" dirty="0" smtClean="0"/>
                        <a:t> to detect defects a rise in all phases of development and production:</a:t>
                      </a:r>
                    </a:p>
                    <a:p>
                      <a:r>
                        <a:rPr lang="en-US" baseline="0" dirty="0" smtClean="0"/>
                        <a:t>Product development</a:t>
                      </a:r>
                    </a:p>
                    <a:p>
                      <a:r>
                        <a:rPr lang="en-US" baseline="0" dirty="0" smtClean="0"/>
                        <a:t>Product production and planning</a:t>
                      </a:r>
                    </a:p>
                    <a:p>
                      <a:r>
                        <a:rPr lang="en-US" baseline="0" dirty="0" smtClean="0"/>
                        <a:t>Manufacturing</a:t>
                      </a:r>
                    </a:p>
                  </a:txBody>
                  <a:tcPr/>
                </a:tc>
              </a:tr>
            </a:tbl>
          </a:graphicData>
        </a:graphic>
      </p:graphicFrame>
      <p:sp>
        <p:nvSpPr>
          <p:cNvPr id="6" name="Rectangle 5"/>
          <p:cNvSpPr/>
          <p:nvPr/>
        </p:nvSpPr>
        <p:spPr>
          <a:xfrm>
            <a:off x="2065175" y="3025673"/>
            <a:ext cx="1482265" cy="369332"/>
          </a:xfrm>
          <a:prstGeom prst="rect">
            <a:avLst/>
          </a:prstGeom>
        </p:spPr>
        <p:txBody>
          <a:bodyPr wrap="none">
            <a:spAutoFit/>
          </a:bodyPr>
          <a:lstStyle/>
          <a:p>
            <a:r>
              <a:rPr lang="en-US" b="1" dirty="0" smtClean="0"/>
              <a:t>Characteristic</a:t>
            </a:r>
            <a:endParaRPr lang="en-US" b="1" dirty="0"/>
          </a:p>
        </p:txBody>
      </p:sp>
    </p:spTree>
    <p:extLst>
      <p:ext uri="{BB962C8B-B14F-4D97-AF65-F5344CB8AC3E}">
        <p14:creationId xmlns:p14="http://schemas.microsoft.com/office/powerpoint/2010/main" val="1647690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Uniqueness of the Software </a:t>
            </a:r>
            <a:r>
              <a:rPr lang="en-US" b="1" dirty="0"/>
              <a:t>D</a:t>
            </a:r>
            <a:r>
              <a:rPr lang="en-US" b="1" dirty="0" smtClean="0"/>
              <a:t>evelopment Process</a:t>
            </a:r>
            <a:endParaRPr lang="en-US" b="1" dirty="0"/>
          </a:p>
        </p:txBody>
      </p:sp>
      <p:sp>
        <p:nvSpPr>
          <p:cNvPr id="3" name="Content Placeholder 2"/>
          <p:cNvSpPr>
            <a:spLocks noGrp="1"/>
          </p:cNvSpPr>
          <p:nvPr>
            <p:ph idx="1"/>
          </p:nvPr>
        </p:nvSpPr>
        <p:spPr/>
        <p:txBody>
          <a:bodyPr/>
          <a:lstStyle/>
          <a:p>
            <a:r>
              <a:rPr lang="en-US" dirty="0" smtClean="0"/>
              <a:t>High complexity, as compared to other industrial products. </a:t>
            </a:r>
          </a:p>
          <a:p>
            <a:r>
              <a:rPr lang="en-US" dirty="0" smtClean="0"/>
              <a:t>Invisibility of the product.</a:t>
            </a:r>
          </a:p>
          <a:p>
            <a:r>
              <a:rPr lang="en-US" dirty="0" smtClean="0"/>
              <a:t>Opportunities to detect defects(“bugs”) are limited to the product development phase.</a:t>
            </a:r>
            <a:endParaRPr lang="en-US" dirty="0"/>
          </a:p>
        </p:txBody>
      </p:sp>
    </p:spTree>
    <p:extLst>
      <p:ext uri="{BB962C8B-B14F-4D97-AF65-F5344CB8AC3E}">
        <p14:creationId xmlns:p14="http://schemas.microsoft.com/office/powerpoint/2010/main" val="384555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Uniqueness of the Software </a:t>
            </a:r>
            <a:r>
              <a:rPr lang="en-US" b="1" dirty="0"/>
              <a:t>D</a:t>
            </a:r>
            <a:r>
              <a:rPr lang="en-US" b="1" dirty="0" smtClean="0"/>
              <a:t>evelopment Process</a:t>
            </a:r>
            <a:endParaRPr lang="en-US" b="1" dirty="0"/>
          </a:p>
        </p:txBody>
      </p:sp>
      <p:sp>
        <p:nvSpPr>
          <p:cNvPr id="3" name="Content Placeholder 2"/>
          <p:cNvSpPr>
            <a:spLocks noGrp="1"/>
          </p:cNvSpPr>
          <p:nvPr>
            <p:ph idx="1"/>
          </p:nvPr>
        </p:nvSpPr>
        <p:spPr/>
        <p:txBody>
          <a:bodyPr/>
          <a:lstStyle/>
          <a:p>
            <a:r>
              <a:rPr lang="en-US" dirty="0" smtClean="0"/>
              <a:t>High complexity, as compared to other industrial products. </a:t>
            </a:r>
          </a:p>
          <a:p>
            <a:r>
              <a:rPr lang="en-US" dirty="0" smtClean="0"/>
              <a:t>Invisibility of the product.</a:t>
            </a:r>
          </a:p>
          <a:p>
            <a:r>
              <a:rPr lang="en-US" dirty="0" smtClean="0"/>
              <a:t>Opportunities to detect defects(“bugs”) are limited to the product development phase.</a:t>
            </a:r>
            <a:endParaRPr lang="en-US" dirty="0"/>
          </a:p>
        </p:txBody>
      </p:sp>
    </p:spTree>
    <p:extLst>
      <p:ext uri="{BB962C8B-B14F-4D97-AF65-F5344CB8AC3E}">
        <p14:creationId xmlns:p14="http://schemas.microsoft.com/office/powerpoint/2010/main" val="62771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Challenges </a:t>
            </a:r>
            <a:r>
              <a:rPr lang="en-US" b="1" dirty="0"/>
              <a:t>Software Quality </a:t>
            </a:r>
            <a:r>
              <a:rPr lang="en-US" b="1" dirty="0" smtClean="0"/>
              <a:t>Assurance </a:t>
            </a:r>
            <a:r>
              <a:rPr lang="en-US" b="1" dirty="0"/>
              <a:t>Faces</a:t>
            </a:r>
            <a:br>
              <a:rPr lang="en-US" b="1" dirty="0"/>
            </a:br>
            <a:endParaRPr lang="en-US" b="1" dirty="0"/>
          </a:p>
        </p:txBody>
      </p:sp>
      <p:sp>
        <p:nvSpPr>
          <p:cNvPr id="3" name="Content Placeholder 2"/>
          <p:cNvSpPr>
            <a:spLocks noGrp="1"/>
          </p:cNvSpPr>
          <p:nvPr>
            <p:ph idx="1"/>
          </p:nvPr>
        </p:nvSpPr>
        <p:spPr/>
        <p:txBody>
          <a:bodyPr/>
          <a:lstStyle/>
          <a:p>
            <a:pPr marL="0" indent="0">
              <a:buNone/>
            </a:pPr>
            <a:r>
              <a:rPr lang="en-US" dirty="0"/>
              <a:t>Technology is developing fast. The field of software quality assurance has grown rapidly. This growth is making developers face a lot of challenges</a:t>
            </a:r>
            <a:r>
              <a:rPr lang="en-US" dirty="0" smtClean="0"/>
              <a:t>.</a:t>
            </a:r>
          </a:p>
          <a:p>
            <a:pPr marL="0" indent="0">
              <a:buNone/>
            </a:pPr>
            <a:r>
              <a:rPr lang="en-US" dirty="0" smtClean="0">
                <a:solidFill>
                  <a:srgbClr val="FF0000"/>
                </a:solidFill>
              </a:rPr>
              <a:t>Test Coverage:</a:t>
            </a:r>
          </a:p>
          <a:p>
            <a:r>
              <a:rPr lang="en-US" dirty="0"/>
              <a:t>Requirements change as fast as technology develops. There is always the possibility that important testing functions will be missed.</a:t>
            </a:r>
          </a:p>
          <a:p>
            <a:r>
              <a:rPr lang="en-US" dirty="0"/>
              <a:t>Because of this, test requirements must be traced thoroughly. Maintaining traceability of requirements is most important.</a:t>
            </a:r>
          </a:p>
          <a:p>
            <a:pPr marL="0" indent="0">
              <a:buNone/>
            </a:pPr>
            <a:endParaRPr lang="en-US" dirty="0"/>
          </a:p>
        </p:txBody>
      </p:sp>
    </p:spTree>
    <p:extLst>
      <p:ext uri="{BB962C8B-B14F-4D97-AF65-F5344CB8AC3E}">
        <p14:creationId xmlns:p14="http://schemas.microsoft.com/office/powerpoint/2010/main" val="125180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FF0000"/>
                </a:solidFill>
              </a:rPr>
              <a:t>Quality Assurance Culture:</a:t>
            </a:r>
          </a:p>
          <a:p>
            <a:r>
              <a:rPr lang="en-US" dirty="0"/>
              <a:t>Quality assurance companies need to explore. In fact, the testing and quality assurance culture must experience change. This change will be resulting in performing SQA activities properly.</a:t>
            </a:r>
          </a:p>
          <a:p>
            <a:r>
              <a:rPr lang="en-US" dirty="0"/>
              <a:t>Finding unique techniques is a way of dealing with this challenge. Exploring on innovative ideas will help. Product testing will be then be done faster and efficiently. Being able to meet the demand for high quality products in the market will be ensured.</a:t>
            </a:r>
          </a:p>
          <a:p>
            <a:pPr marL="0" indent="0">
              <a:buNone/>
            </a:pPr>
            <a:endParaRPr lang="en-US" dirty="0" smtClean="0">
              <a:solidFill>
                <a:srgbClr val="FF0000"/>
              </a:solidFill>
            </a:endParaRPr>
          </a:p>
        </p:txBody>
      </p:sp>
    </p:spTree>
    <p:extLst>
      <p:ext uri="{BB962C8B-B14F-4D97-AF65-F5344CB8AC3E}">
        <p14:creationId xmlns:p14="http://schemas.microsoft.com/office/powerpoint/2010/main" val="276825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FF0000"/>
                </a:solidFill>
              </a:rPr>
              <a:t>Build Verification:</a:t>
            </a:r>
          </a:p>
          <a:p>
            <a:pPr marL="0" indent="0">
              <a:buNone/>
            </a:pPr>
            <a:r>
              <a:rPr lang="en-US" dirty="0" smtClean="0"/>
              <a:t>Frequent </a:t>
            </a:r>
            <a:r>
              <a:rPr lang="en-US" dirty="0"/>
              <a:t>builds may increase the possibility of code breaking existing features. Automated testing should therefore be used then. Therefore it is not advisable to use manual testing</a:t>
            </a:r>
            <a:r>
              <a:rPr lang="en-US" dirty="0" smtClean="0"/>
              <a:t>.</a:t>
            </a:r>
          </a:p>
          <a:p>
            <a:pPr marL="0" indent="0">
              <a:buNone/>
            </a:pPr>
            <a:r>
              <a:rPr lang="en-US" dirty="0" smtClean="0">
                <a:solidFill>
                  <a:srgbClr val="FF0000"/>
                </a:solidFill>
              </a:rPr>
              <a:t>Facilitation Of Quality:</a:t>
            </a:r>
          </a:p>
          <a:p>
            <a:r>
              <a:rPr lang="en-US" dirty="0"/>
              <a:t>It is very important for a quality assurance team to understand that a system needs to be verified. The nature of the business must be considered hence. The Quality assurance team must coordinate and work together with product owners and business experts.</a:t>
            </a:r>
          </a:p>
          <a:p>
            <a:r>
              <a:rPr lang="en-US" dirty="0"/>
              <a:t>The quality assurance team must be involved in discussing about important concerns. This will consequently make them facilitate product quality.</a:t>
            </a:r>
          </a:p>
          <a:p>
            <a:pPr marL="0" indent="0">
              <a:buNone/>
            </a:pPr>
            <a:endParaRPr lang="en-US" dirty="0" smtClean="0">
              <a:solidFill>
                <a:srgbClr val="FF0000"/>
              </a:solidFill>
            </a:endParaRPr>
          </a:p>
        </p:txBody>
      </p:sp>
    </p:spTree>
    <p:extLst>
      <p:ext uri="{BB962C8B-B14F-4D97-AF65-F5344CB8AC3E}">
        <p14:creationId xmlns:p14="http://schemas.microsoft.com/office/powerpoint/2010/main" val="159933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Collaboration:</a:t>
            </a:r>
          </a:p>
          <a:p>
            <a:pPr marL="0" indent="0">
              <a:buNone/>
            </a:pPr>
            <a:r>
              <a:rPr lang="en-US" dirty="0"/>
              <a:t>Another challenge that the quality assurance team may encounter is collaboration. Involving the team from the early stages of development which, as a result</a:t>
            </a:r>
            <a:r>
              <a:rPr lang="en-US" dirty="0" smtClean="0"/>
              <a:t>, lead </a:t>
            </a:r>
            <a:r>
              <a:rPr lang="en-US" dirty="0"/>
              <a:t>to proper collaboration. Hence making software developed and supported effectively</a:t>
            </a:r>
            <a:r>
              <a:rPr lang="en-US" dirty="0" smtClean="0"/>
              <a:t>.</a:t>
            </a:r>
            <a:endParaRPr lang="en-US" dirty="0" smtClean="0">
              <a:solidFill>
                <a:srgbClr val="FF0000"/>
              </a:solidFill>
            </a:endParaRPr>
          </a:p>
        </p:txBody>
      </p:sp>
    </p:spTree>
    <p:extLst>
      <p:ext uri="{BB962C8B-B14F-4D97-AF65-F5344CB8AC3E}">
        <p14:creationId xmlns:p14="http://schemas.microsoft.com/office/powerpoint/2010/main" val="179602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529</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Quality Challenges in SOFTWARE QUALITY ASSURANCE</vt:lpstr>
      <vt:lpstr>Factor Difference in QA</vt:lpstr>
      <vt:lpstr>Factor Difference in QA</vt:lpstr>
      <vt:lpstr>The Uniqueness of the Software Development Process</vt:lpstr>
      <vt:lpstr>The Uniqueness of the Software Development Process</vt:lpstr>
      <vt:lpstr> Challenges Software Quality Assurance Faces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8</cp:revision>
  <dcterms:created xsi:type="dcterms:W3CDTF">2020-04-24T06:25:30Z</dcterms:created>
  <dcterms:modified xsi:type="dcterms:W3CDTF">2020-04-24T06:50:49Z</dcterms:modified>
</cp:coreProperties>
</file>